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74" r:id="rId3"/>
    <p:sldId id="257" r:id="rId4"/>
    <p:sldId id="258" r:id="rId5"/>
    <p:sldId id="259" r:id="rId6"/>
    <p:sldId id="260" r:id="rId7"/>
    <p:sldId id="261" r:id="rId8"/>
    <p:sldId id="270" r:id="rId9"/>
    <p:sldId id="262" r:id="rId10"/>
    <p:sldId id="273" r:id="rId11"/>
    <p:sldId id="272" r:id="rId12"/>
    <p:sldId id="263" r:id="rId13"/>
    <p:sldId id="269" r:id="rId14"/>
    <p:sldId id="264" r:id="rId15"/>
    <p:sldId id="265" r:id="rId16"/>
    <p:sldId id="266" r:id="rId17"/>
    <p:sldId id="267" r:id="rId18"/>
    <p:sldId id="271"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156" y="32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xfrm>
            <a:off x="12007748" y="13080999"/>
            <a:ext cx="368504"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100"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109" name="Agenda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11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11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1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26"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27" name="Body Level One…"/>
          <p:cNvSpPr txBox="1">
            <a:spLocks noGrp="1"/>
          </p:cNvSpPr>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3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36" name="Body Level One…"/>
          <p:cNvSpPr txBox="1">
            <a:spLocks noGrp="1"/>
          </p:cNvSpPr>
          <p:nvPr>
            <p:ph type="body" sz="half" idx="1" hasCustomPrompt="1"/>
          </p:nvPr>
        </p:nvSpPr>
        <p:spPr>
          <a:xfrm>
            <a:off x="1753923" y="4939860"/>
            <a:ext cx="20876154" cy="3836280"/>
          </a:xfrm>
          <a:prstGeom prst="rect">
            <a:avLst/>
          </a:prstGeom>
        </p:spPr>
        <p:txBody>
          <a:bodyPr anchor="ct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44" name="Close-up of wild plants growing between rocks"/>
          <p:cNvSpPr>
            <a:spLocks noGrp="1"/>
          </p:cNvSpPr>
          <p:nvPr>
            <p:ph type="pic" sz="quarter" idx="21"/>
          </p:nvPr>
        </p:nvSpPr>
        <p:spPr>
          <a:xfrm>
            <a:off x="15430500" y="7085409"/>
            <a:ext cx="8128000" cy="5410201"/>
          </a:xfrm>
          <a:prstGeom prst="rect">
            <a:avLst/>
          </a:prstGeom>
        </p:spPr>
        <p:txBody>
          <a:bodyPr lIns="91439" tIns="45719" rIns="91439" bIns="45719">
            <a:noAutofit/>
          </a:bodyPr>
          <a:lstStyle/>
          <a:p>
            <a:endParaRPr/>
          </a:p>
        </p:txBody>
      </p:sp>
      <p:sp>
        <p:nvSpPr>
          <p:cNvPr id="145" name="Large rock formation under dark clouds with a dirt road in the foreground"/>
          <p:cNvSpPr>
            <a:spLocks noGrp="1"/>
          </p:cNvSpPr>
          <p:nvPr>
            <p:ph type="pic" idx="22"/>
          </p:nvPr>
        </p:nvSpPr>
        <p:spPr>
          <a:xfrm>
            <a:off x="-2933700" y="1270000"/>
            <a:ext cx="22699133" cy="11277600"/>
          </a:xfrm>
          <a:prstGeom prst="rect">
            <a:avLst/>
          </a:prstGeom>
        </p:spPr>
        <p:txBody>
          <a:bodyPr lIns="91439" tIns="45719" rIns="91439" bIns="45719">
            <a:noAutofit/>
          </a:bodyPr>
          <a:lstStyle/>
          <a:p>
            <a:endParaRPr/>
          </a:p>
        </p:txBody>
      </p:sp>
      <p:sp>
        <p:nvSpPr>
          <p:cNvPr id="146" name="Close-up of a wild plant growing between lava rocks"/>
          <p:cNvSpPr>
            <a:spLocks noGrp="1"/>
          </p:cNvSpPr>
          <p:nvPr>
            <p:ph type="pic" sz="quarter" idx="23"/>
          </p:nvPr>
        </p:nvSpPr>
        <p:spPr>
          <a:xfrm>
            <a:off x="15430500" y="1270000"/>
            <a:ext cx="8128000" cy="5410200"/>
          </a:xfrm>
          <a:prstGeom prst="rect">
            <a:avLst/>
          </a:prstGeom>
        </p:spPr>
        <p:txBody>
          <a:bodyPr lIns="91439" tIns="45719" rIns="91439" bIns="45719">
            <a:noAutofit/>
          </a:bodyPr>
          <a:lstStyle/>
          <a:p>
            <a:endParaRPr/>
          </a:p>
        </p:txBody>
      </p:sp>
      <p:sp>
        <p:nvSpPr>
          <p:cNvPr id="1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54" name="waterfall surrounded by a green rocky landscape"/>
          <p:cNvSpPr>
            <a:spLocks noGrp="1"/>
          </p:cNvSpPr>
          <p:nvPr>
            <p:ph type="pic" idx="21"/>
          </p:nvPr>
        </p:nvSpPr>
        <p:spPr>
          <a:xfrm>
            <a:off x="-1511300" y="-3721100"/>
            <a:ext cx="28511500" cy="19030242"/>
          </a:xfrm>
          <a:prstGeom prst="rect">
            <a:avLst/>
          </a:prstGeom>
        </p:spPr>
        <p:txBody>
          <a:bodyPr lIns="91439" tIns="45719" rIns="91439" bIns="45719">
            <a:noAutofit/>
          </a:bodyPr>
          <a:lstStyle/>
          <a:p>
            <a:endParaRPr/>
          </a:p>
        </p:txBody>
      </p:sp>
      <p:sp>
        <p:nvSpPr>
          <p:cNvPr id="1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Green, hilly landscape"/>
          <p:cNvSpPr>
            <a:spLocks noGrp="1"/>
          </p:cNvSpPr>
          <p:nvPr>
            <p:ph type="pic" idx="21"/>
          </p:nvPr>
        </p:nvSpPr>
        <p:spPr>
          <a:xfrm>
            <a:off x="-431800" y="-4038600"/>
            <a:ext cx="29464000" cy="18034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44688"/>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 </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3" name="Body Level One…"/>
          <p:cNvSpPr txBox="1">
            <a:spLocks noGrp="1"/>
          </p:cNvSpPr>
          <p:nvPr>
            <p:ph type="body" sz="quarter" idx="1" hasCustomPrompt="1"/>
          </p:nvPr>
        </p:nvSpPr>
        <p:spPr>
          <a:xfrm>
            <a:off x="1206500" y="7060576"/>
            <a:ext cx="9779000" cy="5382403"/>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4" name="Moss-covered rocks"/>
          <p:cNvSpPr>
            <a:spLocks noGrp="1"/>
          </p:cNvSpPr>
          <p:nvPr>
            <p:ph type="pic" sz="half" idx="21"/>
          </p:nvPr>
        </p:nvSpPr>
        <p:spPr>
          <a:xfrm>
            <a:off x="12052303" y="1270000"/>
            <a:ext cx="11188406" cy="11209889"/>
          </a:xfrm>
          <a:prstGeom prst="rect">
            <a:avLst/>
          </a:prstGeom>
        </p:spPr>
        <p:txBody>
          <a:bodyPr lIns="91439" tIns="45719" rIns="91439" bIns="45719">
            <a:noAutofit/>
          </a:bodyPr>
          <a:lstStyle/>
          <a:p>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1" name="Slide Subtitl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2" name="Body Level One…"/>
          <p:cNvSpPr txBox="1">
            <a:spLocks noGrp="1"/>
          </p:cNvSpPr>
          <p:nvPr>
            <p:ph type="body" sz="half" idx="1" hasCustomPrompt="1"/>
          </p:nvPr>
        </p:nvSpPr>
        <p:spPr>
          <a:xfrm>
            <a:off x="1206500" y="4248504"/>
            <a:ext cx="9779000" cy="8256012"/>
          </a:xfrm>
          <a:prstGeom prst="rect">
            <a:avLst/>
          </a:prstGeom>
        </p:spPr>
        <p:txBody>
          <a:bodyPr/>
          <a:lstStyle/>
          <a:p>
            <a:r>
              <a:t>Slide bullet text</a:t>
            </a:r>
          </a:p>
          <a:p>
            <a:pPr lvl="1"/>
            <a:endParaRPr/>
          </a:p>
          <a:p>
            <a:pPr lvl="2"/>
            <a:endParaRPr/>
          </a:p>
          <a:p>
            <a:pPr lvl="3"/>
            <a:endParaRPr/>
          </a:p>
          <a:p>
            <a:pPr lvl="4"/>
            <a:endParaRPr/>
          </a:p>
        </p:txBody>
      </p:sp>
      <p:sp>
        <p:nvSpPr>
          <p:cNvPr id="63" name="Large rock formation under dark clouds with a dirt road in the foreground"/>
          <p:cNvSpPr>
            <a:spLocks noGrp="1"/>
          </p:cNvSpPr>
          <p:nvPr>
            <p:ph type="pic" idx="22"/>
          </p:nvPr>
        </p:nvSpPr>
        <p:spPr>
          <a:xfrm>
            <a:off x="6380200" y="1263848"/>
            <a:ext cx="22529801" cy="11193471"/>
          </a:xfrm>
          <a:prstGeom prst="rect">
            <a:avLst/>
          </a:prstGeom>
        </p:spPr>
        <p:txBody>
          <a:bodyPr lIns="91439" tIns="45719" rIns="91439" bIns="45719">
            <a:noAutofit/>
          </a:bodyPr>
          <a:lstStyle/>
          <a:p>
            <a:endParaRP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nd Live Video Small">
    <p:spTree>
      <p:nvGrpSpPr>
        <p:cNvPr id="1" name=""/>
        <p:cNvGrpSpPr/>
        <p:nvPr/>
      </p:nvGrpSpPr>
      <p:grpSpPr>
        <a:xfrm>
          <a:off x="0" y="0"/>
          <a:ext cx="0" cy="0"/>
          <a:chOff x="0" y="0"/>
          <a:chExt cx="0" cy="0"/>
        </a:xfrm>
      </p:grpSpPr>
      <p:sp>
        <p:nvSpPr>
          <p:cNvPr id="71"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72" name="Slide Subtitl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73" name="Body Level One…"/>
          <p:cNvSpPr txBox="1">
            <a:spLocks noGrp="1"/>
          </p:cNvSpPr>
          <p:nvPr>
            <p:ph type="body" sz="half" idx="1" hasCustomPrompt="1"/>
          </p:nvPr>
        </p:nvSpPr>
        <p:spPr>
          <a:xfrm>
            <a:off x="1206500" y="4248504"/>
            <a:ext cx="9779000" cy="8256012"/>
          </a:xfrm>
          <a:prstGeom prst="rect">
            <a:avLst/>
          </a:prstGeom>
        </p:spPr>
        <p:txBody>
          <a:bodyPr/>
          <a:lstStyle/>
          <a:p>
            <a:r>
              <a:t>Slide bullet text</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nd Live Video Large">
    <p:spTree>
      <p:nvGrpSpPr>
        <p:cNvPr id="1" name=""/>
        <p:cNvGrpSpPr/>
        <p:nvPr/>
      </p:nvGrpSpPr>
      <p:grpSpPr>
        <a:xfrm>
          <a:off x="0" y="0"/>
          <a:ext cx="0" cy="0"/>
          <a:chOff x="0" y="0"/>
          <a:chExt cx="0" cy="0"/>
        </a:xfrm>
      </p:grpSpPr>
      <p:sp>
        <p:nvSpPr>
          <p:cNvPr id="81"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82" name="Slide Subtitl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3" name="Body Level One…"/>
          <p:cNvSpPr txBox="1">
            <a:spLocks noGrp="1"/>
          </p:cNvSpPr>
          <p:nvPr>
            <p:ph type="body" sz="half" idx="1" hasCustomPrompt="1"/>
          </p:nvPr>
        </p:nvSpPr>
        <p:spPr>
          <a:xfrm>
            <a:off x="1206500" y="4248504"/>
            <a:ext cx="9779000" cy="8256012"/>
          </a:xfrm>
          <a:prstGeom prst="rect">
            <a:avLst/>
          </a:prstGeom>
        </p:spPr>
        <p:txBody>
          <a:bodyPr/>
          <a:lstStyle/>
          <a:p>
            <a:r>
              <a:t>Slide bullet text</a:t>
            </a:r>
          </a:p>
          <a:p>
            <a:pPr lvl="1"/>
            <a:endParaRPr/>
          </a:p>
          <a:p>
            <a:pPr lvl="2"/>
            <a:endParaRPr/>
          </a:p>
          <a:p>
            <a:pPr lvl="3"/>
            <a:endParaRPr/>
          </a:p>
          <a:p>
            <a:pPr lvl="4"/>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9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9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1" name="11 Nov 2023"/>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11 Nov 2023</a:t>
            </a:r>
          </a:p>
        </p:txBody>
      </p:sp>
      <p:sp>
        <p:nvSpPr>
          <p:cNvPr id="172" name="CS302 MVP Presentation"/>
          <p:cNvSpPr txBox="1">
            <a:spLocks noGrp="1"/>
          </p:cNvSpPr>
          <p:nvPr>
            <p:ph type="ctrTitle"/>
          </p:nvPr>
        </p:nvSpPr>
        <p:spPr>
          <a:prstGeom prst="rect">
            <a:avLst/>
          </a:prstGeom>
        </p:spPr>
        <p:txBody>
          <a:bodyPr/>
          <a:lstStyle/>
          <a:p>
            <a:r>
              <a:rPr dirty="0">
                <a:solidFill>
                  <a:schemeClr val="bg1"/>
                </a:solidFill>
              </a:rPr>
              <a:t>CS302 MVP Presentation</a:t>
            </a:r>
          </a:p>
        </p:txBody>
      </p:sp>
      <p:sp>
        <p:nvSpPr>
          <p:cNvPr id="173" name="Sherwin &amp; Az"/>
          <p:cNvSpPr txBox="1">
            <a:spLocks noGrp="1"/>
          </p:cNvSpPr>
          <p:nvPr>
            <p:ph type="subTitle" sz="quarter" idx="1"/>
          </p:nvPr>
        </p:nvSpPr>
        <p:spPr>
          <a:prstGeom prst="rect">
            <a:avLst/>
          </a:prstGeom>
        </p:spPr>
        <p:txBody>
          <a:bodyPr/>
          <a:lstStyle/>
          <a:p>
            <a:r>
              <a:rPr dirty="0">
                <a:solidFill>
                  <a:schemeClr val="bg1"/>
                </a:solidFill>
              </a:rPr>
              <a:t>Sherwin &amp; Az</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F283E-BBCE-A4D8-9CCB-0762438803D2}"/>
              </a:ext>
            </a:extLst>
          </p:cNvPr>
          <p:cNvSpPr>
            <a:spLocks noGrp="1"/>
          </p:cNvSpPr>
          <p:nvPr>
            <p:ph type="title"/>
          </p:nvPr>
        </p:nvSpPr>
        <p:spPr/>
        <p:txBody>
          <a:bodyPr/>
          <a:lstStyle/>
          <a:p>
            <a:r>
              <a:rPr lang="en-US" dirty="0">
                <a:solidFill>
                  <a:schemeClr val="tx1"/>
                </a:solidFill>
              </a:rPr>
              <a:t>FPS Mechanics</a:t>
            </a:r>
            <a:endParaRPr lang="en-NZ" dirty="0">
              <a:solidFill>
                <a:schemeClr val="tx1"/>
              </a:solidFill>
            </a:endParaRPr>
          </a:p>
        </p:txBody>
      </p:sp>
      <p:sp>
        <p:nvSpPr>
          <p:cNvPr id="3" name="Text Placeholder 2">
            <a:extLst>
              <a:ext uri="{FF2B5EF4-FFF2-40B4-BE49-F238E27FC236}">
                <a16:creationId xmlns:a16="http://schemas.microsoft.com/office/drawing/2014/main" id="{10B4D35E-9DC6-DE30-E70E-6251501C0E98}"/>
              </a:ext>
            </a:extLst>
          </p:cNvPr>
          <p:cNvSpPr>
            <a:spLocks noGrp="1"/>
          </p:cNvSpPr>
          <p:nvPr>
            <p:ph type="body" sz="quarter" idx="21"/>
          </p:nvPr>
        </p:nvSpPr>
        <p:spPr/>
        <p:txBody>
          <a:bodyPr/>
          <a:lstStyle/>
          <a:p>
            <a:r>
              <a:rPr lang="en-US" dirty="0">
                <a:solidFill>
                  <a:schemeClr val="tx1"/>
                </a:solidFill>
              </a:rPr>
              <a:t>HUD Display</a:t>
            </a:r>
            <a:endParaRPr lang="en-NZ" dirty="0">
              <a:solidFill>
                <a:schemeClr val="tx1"/>
              </a:solidFill>
            </a:endParaRPr>
          </a:p>
        </p:txBody>
      </p:sp>
      <p:pic>
        <p:nvPicPr>
          <p:cNvPr id="1026" name="Picture 2">
            <a:extLst>
              <a:ext uri="{FF2B5EF4-FFF2-40B4-BE49-F238E27FC236}">
                <a16:creationId xmlns:a16="http://schemas.microsoft.com/office/drawing/2014/main" id="{C6CBAAEB-46C6-21B0-E1A5-2ED24D9E280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037697" y="6572451"/>
            <a:ext cx="6841884" cy="33708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826C611-0D05-1178-4A91-606B8B97C90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037698" y="3212600"/>
            <a:ext cx="6841883" cy="335985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1CBF9D2-B4D8-CB72-2A60-74C0493D5450}"/>
              </a:ext>
            </a:extLst>
          </p:cNvPr>
          <p:cNvPicPr>
            <a:picLocks noChangeAspect="1"/>
          </p:cNvPicPr>
          <p:nvPr/>
        </p:nvPicPr>
        <p:blipFill>
          <a:blip r:embed="rId4"/>
          <a:stretch>
            <a:fillRect/>
          </a:stretch>
        </p:blipFill>
        <p:spPr>
          <a:xfrm>
            <a:off x="17037697" y="9951850"/>
            <a:ext cx="6864279" cy="3370845"/>
          </a:xfrm>
          <a:prstGeom prst="rect">
            <a:avLst/>
          </a:prstGeom>
        </p:spPr>
      </p:pic>
      <p:pic>
        <p:nvPicPr>
          <p:cNvPr id="10" name="Picture 9">
            <a:extLst>
              <a:ext uri="{FF2B5EF4-FFF2-40B4-BE49-F238E27FC236}">
                <a16:creationId xmlns:a16="http://schemas.microsoft.com/office/drawing/2014/main" id="{96E68B05-D7C9-F230-1D32-9BD9140DB161}"/>
              </a:ext>
            </a:extLst>
          </p:cNvPr>
          <p:cNvPicPr>
            <a:picLocks noChangeAspect="1"/>
          </p:cNvPicPr>
          <p:nvPr/>
        </p:nvPicPr>
        <p:blipFill>
          <a:blip r:embed="rId5"/>
          <a:stretch>
            <a:fillRect/>
          </a:stretch>
        </p:blipFill>
        <p:spPr>
          <a:xfrm>
            <a:off x="1206501" y="7802524"/>
            <a:ext cx="15831198" cy="5527699"/>
          </a:xfrm>
          <a:prstGeom prst="rect">
            <a:avLst/>
          </a:prstGeom>
        </p:spPr>
      </p:pic>
      <p:sp>
        <p:nvSpPr>
          <p:cNvPr id="13" name="TextBox 12">
            <a:extLst>
              <a:ext uri="{FF2B5EF4-FFF2-40B4-BE49-F238E27FC236}">
                <a16:creationId xmlns:a16="http://schemas.microsoft.com/office/drawing/2014/main" id="{3EA3B695-DEB5-6E5A-E3D8-4329A69F1718}"/>
              </a:ext>
            </a:extLst>
          </p:cNvPr>
          <p:cNvSpPr txBox="1"/>
          <p:nvPr/>
        </p:nvSpPr>
        <p:spPr>
          <a:xfrm>
            <a:off x="1206500" y="3196814"/>
            <a:ext cx="15513957" cy="44041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noAutofit/>
          </a:bodyPr>
          <a:lstStyle/>
          <a:p>
            <a:pPr marL="685800" marR="0" indent="-685800" defTabSz="2438338" rtl="0" fontAlgn="auto" latinLnBrk="0" hangingPunct="0">
              <a:lnSpc>
                <a:spcPct val="90000"/>
              </a:lnSpc>
              <a:spcBef>
                <a:spcPts val="4500"/>
              </a:spcBef>
              <a:spcAft>
                <a:spcPts val="0"/>
              </a:spcAft>
              <a:buClrTx/>
              <a:buSzTx/>
              <a:buFont typeface="Arial" panose="020B0604020202020204" pitchFamily="34" charset="0"/>
              <a:buChar char="•"/>
              <a:tabLst/>
            </a:pPr>
            <a:r>
              <a:rPr lang="en-US" dirty="0"/>
              <a:t>A m</a:t>
            </a:r>
            <a:r>
              <a:rPr kumimoji="0" lang="en-US" sz="4800" b="0" i="0" u="none" strike="noStrike" cap="none" spc="0" normalizeH="0" baseline="0" dirty="0">
                <a:ln>
                  <a:noFill/>
                </a:ln>
                <a:solidFill>
                  <a:srgbClr val="FFFFFF"/>
                </a:solidFill>
                <a:effectLst/>
                <a:uFillTx/>
                <a:latin typeface="+mn-lt"/>
                <a:ea typeface="+mn-ea"/>
                <a:cs typeface="+mn-cs"/>
                <a:sym typeface="Helvetica Neue"/>
              </a:rPr>
              <a:t>inimalistic HUD is used to immerse player.</a:t>
            </a:r>
          </a:p>
          <a:p>
            <a:pPr marL="685800" marR="0" indent="-685800" defTabSz="2438338" rtl="0" fontAlgn="auto" latinLnBrk="0" hangingPunct="0">
              <a:lnSpc>
                <a:spcPct val="90000"/>
              </a:lnSpc>
              <a:spcBef>
                <a:spcPts val="4500"/>
              </a:spcBef>
              <a:spcAft>
                <a:spcPts val="0"/>
              </a:spcAft>
              <a:buClrTx/>
              <a:buSzTx/>
              <a:buFont typeface="Arial" panose="020B0604020202020204" pitchFamily="34" charset="0"/>
              <a:buChar char="•"/>
              <a:tabLst/>
            </a:pPr>
            <a:r>
              <a:rPr kumimoji="0" lang="en-US" sz="4800" b="0" i="0" u="none" strike="noStrike" cap="none" spc="0" normalizeH="0" baseline="0" dirty="0">
                <a:ln>
                  <a:noFill/>
                </a:ln>
                <a:solidFill>
                  <a:srgbClr val="FFFFFF"/>
                </a:solidFill>
                <a:effectLst/>
                <a:uFillTx/>
                <a:latin typeface="+mn-lt"/>
                <a:ea typeface="+mn-ea"/>
                <a:cs typeface="+mn-cs"/>
                <a:sym typeface="Helvetica Neue"/>
              </a:rPr>
              <a:t>Us</a:t>
            </a:r>
            <a:r>
              <a:rPr lang="en-US" dirty="0"/>
              <a:t>es 3D widget attached to gun to display weapon ammo and firing mode.</a:t>
            </a:r>
          </a:p>
          <a:p>
            <a:pPr marL="685800" marR="0" indent="-685800" defTabSz="2438338" rtl="0" fontAlgn="auto" latinLnBrk="0" hangingPunct="0">
              <a:lnSpc>
                <a:spcPct val="90000"/>
              </a:lnSpc>
              <a:spcBef>
                <a:spcPts val="4500"/>
              </a:spcBef>
              <a:spcAft>
                <a:spcPts val="0"/>
              </a:spcAft>
              <a:buClrTx/>
              <a:buSzTx/>
              <a:buFont typeface="Arial" panose="020B0604020202020204" pitchFamily="34" charset="0"/>
              <a:buChar char="•"/>
              <a:tabLst/>
            </a:pPr>
            <a:r>
              <a:rPr kumimoji="0" lang="en-NZ" sz="4800" b="0" i="0" u="none" strike="noStrike" cap="none" spc="0" normalizeH="0" baseline="0" dirty="0">
                <a:ln>
                  <a:noFill/>
                </a:ln>
                <a:solidFill>
                  <a:srgbClr val="FFFFFF"/>
                </a:solidFill>
                <a:effectLst/>
                <a:uFillTx/>
                <a:latin typeface="+mn-lt"/>
                <a:ea typeface="+mn-ea"/>
                <a:cs typeface="+mn-cs"/>
                <a:sym typeface="Helvetica Neue"/>
              </a:rPr>
              <a:t>Weapon Inventory displays currently equipped.</a:t>
            </a:r>
          </a:p>
        </p:txBody>
      </p:sp>
    </p:spTree>
    <p:extLst>
      <p:ext uri="{BB962C8B-B14F-4D97-AF65-F5344CB8AC3E}">
        <p14:creationId xmlns:p14="http://schemas.microsoft.com/office/powerpoint/2010/main" val="288012642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3C20A-96E9-2042-A423-A0B10C9F53F0}"/>
              </a:ext>
            </a:extLst>
          </p:cNvPr>
          <p:cNvSpPr>
            <a:spLocks noGrp="1"/>
          </p:cNvSpPr>
          <p:nvPr>
            <p:ph type="title"/>
          </p:nvPr>
        </p:nvSpPr>
        <p:spPr/>
        <p:txBody>
          <a:bodyPr/>
          <a:lstStyle/>
          <a:p>
            <a:r>
              <a:rPr lang="en-US" dirty="0">
                <a:solidFill>
                  <a:schemeClr val="bg1"/>
                </a:solidFill>
              </a:rPr>
              <a:t>FPS Mechanics</a:t>
            </a:r>
            <a:endParaRPr lang="en-NZ" dirty="0">
              <a:solidFill>
                <a:schemeClr val="bg1"/>
              </a:solidFill>
            </a:endParaRPr>
          </a:p>
        </p:txBody>
      </p:sp>
      <p:sp>
        <p:nvSpPr>
          <p:cNvPr id="3" name="Text Placeholder 2">
            <a:extLst>
              <a:ext uri="{FF2B5EF4-FFF2-40B4-BE49-F238E27FC236}">
                <a16:creationId xmlns:a16="http://schemas.microsoft.com/office/drawing/2014/main" id="{07666BBB-6B14-0B30-55A7-FEEA24289037}"/>
              </a:ext>
            </a:extLst>
          </p:cNvPr>
          <p:cNvSpPr>
            <a:spLocks noGrp="1"/>
          </p:cNvSpPr>
          <p:nvPr>
            <p:ph type="body" sz="quarter" idx="21"/>
          </p:nvPr>
        </p:nvSpPr>
        <p:spPr/>
        <p:txBody>
          <a:bodyPr/>
          <a:lstStyle/>
          <a:p>
            <a:r>
              <a:rPr lang="en-US" dirty="0">
                <a:solidFill>
                  <a:schemeClr val="bg1"/>
                </a:solidFill>
              </a:rPr>
              <a:t>Weapon Effects</a:t>
            </a:r>
            <a:endParaRPr lang="en-NZ" dirty="0">
              <a:solidFill>
                <a:schemeClr val="bg1"/>
              </a:solidFill>
            </a:endParaRPr>
          </a:p>
        </p:txBody>
      </p:sp>
      <p:sp>
        <p:nvSpPr>
          <p:cNvPr id="4" name="Text Placeholder 3">
            <a:extLst>
              <a:ext uri="{FF2B5EF4-FFF2-40B4-BE49-F238E27FC236}">
                <a16:creationId xmlns:a16="http://schemas.microsoft.com/office/drawing/2014/main" id="{CEB6E55D-BFE0-3463-A5CD-D2084D8311B9}"/>
              </a:ext>
            </a:extLst>
          </p:cNvPr>
          <p:cNvSpPr>
            <a:spLocks noGrp="1"/>
          </p:cNvSpPr>
          <p:nvPr>
            <p:ph type="body" idx="1"/>
          </p:nvPr>
        </p:nvSpPr>
        <p:spPr>
          <a:xfrm>
            <a:off x="7072605" y="3540240"/>
            <a:ext cx="16104895" cy="4546485"/>
          </a:xfrm>
        </p:spPr>
        <p:txBody>
          <a:bodyPr/>
          <a:lstStyle/>
          <a:p>
            <a:r>
              <a:rPr lang="en-US" dirty="0">
                <a:solidFill>
                  <a:schemeClr val="bg1"/>
                </a:solidFill>
              </a:rPr>
              <a:t>Weapon effects added equip animation, reload sound, muzzle flash and impact detail.</a:t>
            </a:r>
          </a:p>
          <a:p>
            <a:r>
              <a:rPr lang="en-US" dirty="0">
                <a:solidFill>
                  <a:schemeClr val="bg1"/>
                </a:solidFill>
              </a:rPr>
              <a:t>Weapon sway reduced.</a:t>
            </a:r>
          </a:p>
          <a:p>
            <a:r>
              <a:rPr lang="en-US" dirty="0">
                <a:solidFill>
                  <a:schemeClr val="bg1"/>
                </a:solidFill>
              </a:rPr>
              <a:t>Shell Ejection fixed and properly spawns </a:t>
            </a:r>
            <a:r>
              <a:rPr lang="en-US">
                <a:solidFill>
                  <a:schemeClr val="bg1"/>
                </a:solidFill>
              </a:rPr>
              <a:t>from eject socket.</a:t>
            </a:r>
            <a:endParaRPr lang="en-US" dirty="0">
              <a:solidFill>
                <a:schemeClr val="bg1"/>
              </a:solidFill>
            </a:endParaRPr>
          </a:p>
          <a:p>
            <a:endParaRPr lang="en-NZ" dirty="0">
              <a:solidFill>
                <a:schemeClr val="bg1"/>
              </a:solidFill>
            </a:endParaRPr>
          </a:p>
        </p:txBody>
      </p:sp>
      <p:pic>
        <p:nvPicPr>
          <p:cNvPr id="6" name="Picture 5">
            <a:extLst>
              <a:ext uri="{FF2B5EF4-FFF2-40B4-BE49-F238E27FC236}">
                <a16:creationId xmlns:a16="http://schemas.microsoft.com/office/drawing/2014/main" id="{9A86ED25-7FA6-F789-714F-DC23485DF1BA}"/>
              </a:ext>
            </a:extLst>
          </p:cNvPr>
          <p:cNvPicPr>
            <a:picLocks noChangeAspect="1"/>
          </p:cNvPicPr>
          <p:nvPr/>
        </p:nvPicPr>
        <p:blipFill>
          <a:blip r:embed="rId2"/>
          <a:stretch>
            <a:fillRect/>
          </a:stretch>
        </p:blipFill>
        <p:spPr>
          <a:xfrm>
            <a:off x="329424" y="3540240"/>
            <a:ext cx="6418996" cy="3159140"/>
          </a:xfrm>
          <a:prstGeom prst="rect">
            <a:avLst/>
          </a:prstGeom>
        </p:spPr>
      </p:pic>
      <p:pic>
        <p:nvPicPr>
          <p:cNvPr id="14" name="Picture 13">
            <a:extLst>
              <a:ext uri="{FF2B5EF4-FFF2-40B4-BE49-F238E27FC236}">
                <a16:creationId xmlns:a16="http://schemas.microsoft.com/office/drawing/2014/main" id="{DBA7E934-D6DD-1AEF-94EF-623A12B3A472}"/>
              </a:ext>
            </a:extLst>
          </p:cNvPr>
          <p:cNvPicPr>
            <a:picLocks noChangeAspect="1"/>
          </p:cNvPicPr>
          <p:nvPr/>
        </p:nvPicPr>
        <p:blipFill>
          <a:blip r:embed="rId3"/>
          <a:stretch>
            <a:fillRect/>
          </a:stretch>
        </p:blipFill>
        <p:spPr>
          <a:xfrm>
            <a:off x="329423" y="6699380"/>
            <a:ext cx="6418995" cy="3687508"/>
          </a:xfrm>
          <a:prstGeom prst="rect">
            <a:avLst/>
          </a:prstGeom>
        </p:spPr>
      </p:pic>
      <p:pic>
        <p:nvPicPr>
          <p:cNvPr id="16" name="Picture 15">
            <a:extLst>
              <a:ext uri="{FF2B5EF4-FFF2-40B4-BE49-F238E27FC236}">
                <a16:creationId xmlns:a16="http://schemas.microsoft.com/office/drawing/2014/main" id="{0E06712A-586F-29FB-02AA-3CF7784FCD18}"/>
              </a:ext>
            </a:extLst>
          </p:cNvPr>
          <p:cNvPicPr>
            <a:picLocks noChangeAspect="1"/>
          </p:cNvPicPr>
          <p:nvPr/>
        </p:nvPicPr>
        <p:blipFill>
          <a:blip r:embed="rId4"/>
          <a:stretch>
            <a:fillRect/>
          </a:stretch>
        </p:blipFill>
        <p:spPr>
          <a:xfrm>
            <a:off x="329423" y="10386888"/>
            <a:ext cx="6418995" cy="3082740"/>
          </a:xfrm>
          <a:prstGeom prst="rect">
            <a:avLst/>
          </a:prstGeom>
        </p:spPr>
      </p:pic>
      <p:pic>
        <p:nvPicPr>
          <p:cNvPr id="7" name="Picture 6">
            <a:extLst>
              <a:ext uri="{FF2B5EF4-FFF2-40B4-BE49-F238E27FC236}">
                <a16:creationId xmlns:a16="http://schemas.microsoft.com/office/drawing/2014/main" id="{1B3CDAC5-6A0D-E512-71FD-C5D5E26F116D}"/>
              </a:ext>
            </a:extLst>
          </p:cNvPr>
          <p:cNvPicPr>
            <a:picLocks noChangeAspect="1"/>
          </p:cNvPicPr>
          <p:nvPr/>
        </p:nvPicPr>
        <p:blipFill>
          <a:blip r:embed="rId5"/>
          <a:stretch>
            <a:fillRect/>
          </a:stretch>
        </p:blipFill>
        <p:spPr>
          <a:xfrm>
            <a:off x="6748419" y="8520392"/>
            <a:ext cx="16429082" cy="4918205"/>
          </a:xfrm>
          <a:prstGeom prst="rect">
            <a:avLst/>
          </a:prstGeom>
        </p:spPr>
      </p:pic>
    </p:spTree>
    <p:extLst>
      <p:ext uri="{BB962C8B-B14F-4D97-AF65-F5344CB8AC3E}">
        <p14:creationId xmlns:p14="http://schemas.microsoft.com/office/powerpoint/2010/main" val="96099715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Level Design"/>
          <p:cNvSpPr txBox="1">
            <a:spLocks noGrp="1"/>
          </p:cNvSpPr>
          <p:nvPr>
            <p:ph type="title"/>
          </p:nvPr>
        </p:nvSpPr>
        <p:spPr>
          <a:prstGeom prst="rect">
            <a:avLst/>
          </a:prstGeom>
        </p:spPr>
        <p:txBody>
          <a:bodyPr/>
          <a:lstStyle/>
          <a:p>
            <a:r>
              <a:t>Level Design</a:t>
            </a:r>
          </a:p>
        </p:txBody>
      </p:sp>
      <p:sp>
        <p:nvSpPr>
          <p:cNvPr id="196" name="Slide Subtitle"/>
          <p:cNvSpPr txBox="1">
            <a:spLocks noGrp="1"/>
          </p:cNvSpPr>
          <p:nvPr>
            <p:ph type="body" idx="21"/>
          </p:nvPr>
        </p:nvSpPr>
        <p:spPr>
          <a:prstGeom prst="rect">
            <a:avLst/>
          </a:prstGeom>
        </p:spPr>
        <p:txBody>
          <a:bodyPr/>
          <a:lstStyle/>
          <a:p>
            <a:endParaRPr/>
          </a:p>
        </p:txBody>
      </p:sp>
      <p:sp>
        <p:nvSpPr>
          <p:cNvPr id="197" name="Slide bullet text"/>
          <p:cNvSpPr txBox="1">
            <a:spLocks noGrp="1"/>
          </p:cNvSpPr>
          <p:nvPr>
            <p:ph type="body" idx="1"/>
          </p:nvPr>
        </p:nvSpPr>
        <p:spPr>
          <a:prstGeom prst="rect">
            <a:avLst/>
          </a:prstGeom>
        </p:spPr>
        <p:txBody>
          <a:bodyPr/>
          <a:lstStyle/>
          <a:p>
            <a:r>
              <a:rPr lang="en-US" dirty="0"/>
              <a:t>A key focus of level design after testing was to create a level that allowed the player to use the games mechanics more effectively</a:t>
            </a:r>
          </a:p>
          <a:p>
            <a:r>
              <a:rPr lang="en-US" dirty="0"/>
              <a:t>As can be seen below, this involved creating vertical space within the level, as wall running and jumping are integral movement mechanics</a:t>
            </a:r>
            <a:endParaRPr dirty="0"/>
          </a:p>
        </p:txBody>
      </p:sp>
      <p:pic>
        <p:nvPicPr>
          <p:cNvPr id="2" name="Picture 1" descr="A screenshot of a video game&#10;&#10;Description automatically generated">
            <a:extLst>
              <a:ext uri="{FF2B5EF4-FFF2-40B4-BE49-F238E27FC236}">
                <a16:creationId xmlns:a16="http://schemas.microsoft.com/office/drawing/2014/main" id="{1A7968A1-9282-B80F-0527-8B94DAFDA1E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4358" y="8151404"/>
            <a:ext cx="9847643" cy="4817282"/>
          </a:xfrm>
          <a:prstGeom prst="rect">
            <a:avLst/>
          </a:prstGeom>
          <a:noFill/>
          <a:ln>
            <a:noFill/>
          </a:ln>
        </p:spPr>
      </p:pic>
      <p:pic>
        <p:nvPicPr>
          <p:cNvPr id="4" name="Picture 3" descr="A screenshot of a video game&#10;&#10;Description automatically generated">
            <a:extLst>
              <a:ext uri="{FF2B5EF4-FFF2-40B4-BE49-F238E27FC236}">
                <a16:creationId xmlns:a16="http://schemas.microsoft.com/office/drawing/2014/main" id="{DADC1F32-CEE9-A33B-7C1B-A56711CE58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2000" y="8151404"/>
            <a:ext cx="9329020" cy="4817282"/>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55453-7B63-51CF-9CD3-D34D49A0AE86}"/>
              </a:ext>
            </a:extLst>
          </p:cNvPr>
          <p:cNvSpPr>
            <a:spLocks noGrp="1"/>
          </p:cNvSpPr>
          <p:nvPr>
            <p:ph type="title"/>
          </p:nvPr>
        </p:nvSpPr>
        <p:spPr/>
        <p:txBody>
          <a:bodyPr/>
          <a:lstStyle/>
          <a:p>
            <a:r>
              <a:rPr lang="en-US" dirty="0">
                <a:solidFill>
                  <a:schemeClr val="bg1"/>
                </a:solidFill>
              </a:rPr>
              <a:t>AI and NPC Development</a:t>
            </a:r>
            <a:endParaRPr lang="en-NZ" dirty="0">
              <a:solidFill>
                <a:schemeClr val="bg1"/>
              </a:solidFill>
            </a:endParaRPr>
          </a:p>
        </p:txBody>
      </p:sp>
      <p:sp>
        <p:nvSpPr>
          <p:cNvPr id="3" name="Text Placeholder 2">
            <a:extLst>
              <a:ext uri="{FF2B5EF4-FFF2-40B4-BE49-F238E27FC236}">
                <a16:creationId xmlns:a16="http://schemas.microsoft.com/office/drawing/2014/main" id="{109B086C-5BD7-C549-C338-F13EB7984565}"/>
              </a:ext>
            </a:extLst>
          </p:cNvPr>
          <p:cNvSpPr>
            <a:spLocks noGrp="1"/>
          </p:cNvSpPr>
          <p:nvPr>
            <p:ph type="body" sz="quarter" idx="21"/>
          </p:nvPr>
        </p:nvSpPr>
        <p:spPr/>
        <p:txBody>
          <a:bodyPr/>
          <a:lstStyle/>
          <a:p>
            <a:r>
              <a:rPr lang="en-US" dirty="0">
                <a:solidFill>
                  <a:schemeClr val="bg1"/>
                </a:solidFill>
              </a:rPr>
              <a:t>NPC Logic</a:t>
            </a:r>
            <a:endParaRPr lang="en-NZ" dirty="0">
              <a:solidFill>
                <a:schemeClr val="bg1"/>
              </a:solidFill>
            </a:endParaRPr>
          </a:p>
        </p:txBody>
      </p:sp>
      <p:sp>
        <p:nvSpPr>
          <p:cNvPr id="4" name="Text Placeholder 3">
            <a:extLst>
              <a:ext uri="{FF2B5EF4-FFF2-40B4-BE49-F238E27FC236}">
                <a16:creationId xmlns:a16="http://schemas.microsoft.com/office/drawing/2014/main" id="{C505D4A4-B61F-09EF-4D1D-5104B1515634}"/>
              </a:ext>
            </a:extLst>
          </p:cNvPr>
          <p:cNvSpPr>
            <a:spLocks noGrp="1"/>
          </p:cNvSpPr>
          <p:nvPr>
            <p:ph type="body" idx="1"/>
          </p:nvPr>
        </p:nvSpPr>
        <p:spPr>
          <a:xfrm>
            <a:off x="1206500" y="4248504"/>
            <a:ext cx="17275175" cy="8256012"/>
          </a:xfrm>
        </p:spPr>
        <p:txBody>
          <a:bodyPr/>
          <a:lstStyle/>
          <a:p>
            <a:r>
              <a:rPr lang="en-US" dirty="0">
                <a:solidFill>
                  <a:schemeClr val="bg1"/>
                </a:solidFill>
              </a:rPr>
              <a:t>NPC design was the final core focus of development. Having (currently basic) AI that was functional and easy to add to was a key consideration</a:t>
            </a:r>
          </a:p>
          <a:p>
            <a:r>
              <a:rPr lang="en-US" dirty="0">
                <a:solidFill>
                  <a:schemeClr val="bg1"/>
                </a:solidFill>
              </a:rPr>
              <a:t>This was achieved by using blackboards, blueprints and behaviour trees. Blackboards specifically allow for easily storing AI controller variables, as well as providing and easy way to get/set said variables</a:t>
            </a:r>
          </a:p>
          <a:p>
            <a:r>
              <a:rPr lang="en-US" dirty="0">
                <a:solidFill>
                  <a:schemeClr val="bg1"/>
                </a:solidFill>
              </a:rPr>
              <a:t>Behaviour trees are essential in AI functionality execution</a:t>
            </a:r>
          </a:p>
        </p:txBody>
      </p:sp>
      <p:pic>
        <p:nvPicPr>
          <p:cNvPr id="5" name="Picture 4" descr="A screenshot of a computer&#10;&#10;Description automatically generated">
            <a:extLst>
              <a:ext uri="{FF2B5EF4-FFF2-40B4-BE49-F238E27FC236}">
                <a16:creationId xmlns:a16="http://schemas.microsoft.com/office/drawing/2014/main" id="{47E2B891-148C-DEA5-D0BA-A77B3D6BF5E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481675" y="4239773"/>
            <a:ext cx="5724525" cy="3086100"/>
          </a:xfrm>
          <a:prstGeom prst="rect">
            <a:avLst/>
          </a:prstGeom>
          <a:noFill/>
          <a:ln>
            <a:noFill/>
          </a:ln>
        </p:spPr>
      </p:pic>
      <p:pic>
        <p:nvPicPr>
          <p:cNvPr id="6" name="Picture 5" descr="A screenshot of a computer screen&#10;&#10;Description automatically generated">
            <a:extLst>
              <a:ext uri="{FF2B5EF4-FFF2-40B4-BE49-F238E27FC236}">
                <a16:creationId xmlns:a16="http://schemas.microsoft.com/office/drawing/2014/main" id="{6B76A618-63B2-EF34-AFAB-5317471635D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72150" y="7334604"/>
            <a:ext cx="5724525" cy="3305175"/>
          </a:xfrm>
          <a:prstGeom prst="rect">
            <a:avLst/>
          </a:prstGeom>
          <a:noFill/>
          <a:ln>
            <a:noFill/>
          </a:ln>
        </p:spPr>
      </p:pic>
      <p:pic>
        <p:nvPicPr>
          <p:cNvPr id="7" name="Picture 6" descr="A screenshot of a computer&#10;&#10;Description automatically generated">
            <a:extLst>
              <a:ext uri="{FF2B5EF4-FFF2-40B4-BE49-F238E27FC236}">
                <a16:creationId xmlns:a16="http://schemas.microsoft.com/office/drawing/2014/main" id="{8EE3DB03-1991-A433-8536-9FCB1168D86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481675" y="10648510"/>
            <a:ext cx="5724525" cy="2847975"/>
          </a:xfrm>
          <a:prstGeom prst="rect">
            <a:avLst/>
          </a:prstGeom>
          <a:noFill/>
          <a:ln>
            <a:noFill/>
          </a:ln>
        </p:spPr>
      </p:pic>
      <p:pic>
        <p:nvPicPr>
          <p:cNvPr id="8" name="Picture 7" descr="A screenshot of a computer&#10;&#10;Description automatically generated">
            <a:extLst>
              <a:ext uri="{FF2B5EF4-FFF2-40B4-BE49-F238E27FC236}">
                <a16:creationId xmlns:a16="http://schemas.microsoft.com/office/drawing/2014/main" id="{EC879341-627C-52DA-E2E8-D94C3088667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476912" y="1529467"/>
            <a:ext cx="5715000" cy="2733675"/>
          </a:xfrm>
          <a:prstGeom prst="rect">
            <a:avLst/>
          </a:prstGeom>
          <a:noFill/>
          <a:ln>
            <a:noFill/>
          </a:ln>
        </p:spPr>
      </p:pic>
    </p:spTree>
    <p:extLst>
      <p:ext uri="{BB962C8B-B14F-4D97-AF65-F5344CB8AC3E}">
        <p14:creationId xmlns:p14="http://schemas.microsoft.com/office/powerpoint/2010/main" val="112499563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AI and NPC Development"/>
          <p:cNvSpPr txBox="1">
            <a:spLocks noGrp="1"/>
          </p:cNvSpPr>
          <p:nvPr>
            <p:ph type="title"/>
          </p:nvPr>
        </p:nvSpPr>
        <p:spPr>
          <a:prstGeom prst="rect">
            <a:avLst/>
          </a:prstGeom>
        </p:spPr>
        <p:txBody>
          <a:bodyPr/>
          <a:lstStyle/>
          <a:p>
            <a:r>
              <a:t>AI and NPC Development</a:t>
            </a:r>
          </a:p>
        </p:txBody>
      </p:sp>
      <p:sp>
        <p:nvSpPr>
          <p:cNvPr id="200" name="Slide Subtitle"/>
          <p:cNvSpPr txBox="1">
            <a:spLocks noGrp="1"/>
          </p:cNvSpPr>
          <p:nvPr>
            <p:ph type="body" idx="21"/>
          </p:nvPr>
        </p:nvSpPr>
        <p:spPr>
          <a:prstGeom prst="rect">
            <a:avLst/>
          </a:prstGeom>
        </p:spPr>
        <p:txBody>
          <a:bodyPr/>
          <a:lstStyle/>
          <a:p>
            <a:r>
              <a:rPr lang="en-US" dirty="0"/>
              <a:t>Animation</a:t>
            </a:r>
            <a:endParaRPr dirty="0"/>
          </a:p>
        </p:txBody>
      </p:sp>
      <p:sp>
        <p:nvSpPr>
          <p:cNvPr id="201" name="Slide bullet text"/>
          <p:cNvSpPr txBox="1">
            <a:spLocks noGrp="1"/>
          </p:cNvSpPr>
          <p:nvPr>
            <p:ph type="body" idx="1"/>
          </p:nvPr>
        </p:nvSpPr>
        <p:spPr>
          <a:xfrm>
            <a:off x="1206500" y="4248504"/>
            <a:ext cx="17443450" cy="8256012"/>
          </a:xfrm>
          <a:prstGeom prst="rect">
            <a:avLst/>
          </a:prstGeom>
        </p:spPr>
        <p:txBody>
          <a:bodyPr/>
          <a:lstStyle/>
          <a:p>
            <a:r>
              <a:rPr lang="en-US" dirty="0"/>
              <a:t>Animation is the other half of NPC development. Having a working AI that isn’t capable of moving is pointless</a:t>
            </a:r>
          </a:p>
          <a:p>
            <a:r>
              <a:rPr lang="en-US" dirty="0"/>
              <a:t>Animation in Unreal is easy, using blueprints, event graphs and state machines to check what the AI has sensed, whether that sense requires an animation, and then changing the animation state of the NPC skeleton</a:t>
            </a:r>
          </a:p>
          <a:p>
            <a:r>
              <a:rPr lang="en-US" dirty="0"/>
              <a:t>Blend spaces are essential in creating smooth changes between animations, such as going from idle to running</a:t>
            </a:r>
            <a:endParaRPr dirty="0"/>
          </a:p>
        </p:txBody>
      </p:sp>
      <p:pic>
        <p:nvPicPr>
          <p:cNvPr id="2" name="Picture 1" descr="A screenshot of a graph&#10;&#10;Description automatically generated">
            <a:extLst>
              <a:ext uri="{FF2B5EF4-FFF2-40B4-BE49-F238E27FC236}">
                <a16:creationId xmlns:a16="http://schemas.microsoft.com/office/drawing/2014/main" id="{9646C294-5A56-8276-A1E8-188AA26A790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649950" y="6178676"/>
            <a:ext cx="5654675" cy="2324100"/>
          </a:xfrm>
          <a:prstGeom prst="rect">
            <a:avLst/>
          </a:prstGeom>
          <a:noFill/>
          <a:ln>
            <a:noFill/>
          </a:ln>
        </p:spPr>
      </p:pic>
      <p:pic>
        <p:nvPicPr>
          <p:cNvPr id="3" name="Picture 2" descr="A screenshot of a computer&#10;&#10;Description automatically generated">
            <a:extLst>
              <a:ext uri="{FF2B5EF4-FFF2-40B4-BE49-F238E27FC236}">
                <a16:creationId xmlns:a16="http://schemas.microsoft.com/office/drawing/2014/main" id="{F9C6F4CB-7B9C-5EF7-E5E0-938AA82129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649950" y="8502776"/>
            <a:ext cx="5724525" cy="2095500"/>
          </a:xfrm>
          <a:prstGeom prst="rect">
            <a:avLst/>
          </a:prstGeom>
          <a:noFill/>
          <a:ln>
            <a:noFill/>
          </a:ln>
        </p:spPr>
      </p:pic>
      <p:pic>
        <p:nvPicPr>
          <p:cNvPr id="4" name="Picture 3" descr="A screenshot of a computer&#10;&#10;Description automatically generated">
            <a:extLst>
              <a:ext uri="{FF2B5EF4-FFF2-40B4-BE49-F238E27FC236}">
                <a16:creationId xmlns:a16="http://schemas.microsoft.com/office/drawing/2014/main" id="{28D003E2-9BDB-8EFE-4686-936CCCEA198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659475" y="10598276"/>
            <a:ext cx="5724525" cy="2305050"/>
          </a:xfrm>
          <a:prstGeom prst="rect">
            <a:avLst/>
          </a:prstGeom>
          <a:noFill/>
          <a:ln>
            <a:noFill/>
          </a:ln>
        </p:spPr>
      </p:pic>
      <p:pic>
        <p:nvPicPr>
          <p:cNvPr id="5" name="Picture 4" descr="A screenshot of a computer&#10;&#10;Description automatically generated">
            <a:extLst>
              <a:ext uri="{FF2B5EF4-FFF2-40B4-BE49-F238E27FC236}">
                <a16:creationId xmlns:a16="http://schemas.microsoft.com/office/drawing/2014/main" id="{E1EF6F9D-4450-6E0A-F318-F6D1E9D6159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8649950" y="3054476"/>
            <a:ext cx="5734050" cy="3124200"/>
          </a:xfrm>
          <a:prstGeom prst="rect">
            <a:avLst/>
          </a:prstGeom>
          <a:noFill/>
          <a:ln>
            <a:noFill/>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3" name="Challenges"/>
          <p:cNvSpPr txBox="1">
            <a:spLocks noGrp="1"/>
          </p:cNvSpPr>
          <p:nvPr>
            <p:ph type="title"/>
          </p:nvPr>
        </p:nvSpPr>
        <p:spPr>
          <a:prstGeom prst="rect">
            <a:avLst/>
          </a:prstGeom>
        </p:spPr>
        <p:txBody>
          <a:bodyPr/>
          <a:lstStyle/>
          <a:p>
            <a:r>
              <a:rPr dirty="0">
                <a:solidFill>
                  <a:schemeClr val="bg1"/>
                </a:solidFill>
              </a:rPr>
              <a:t>Challenges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Working Practices"/>
          <p:cNvSpPr txBox="1">
            <a:spLocks noGrp="1"/>
          </p:cNvSpPr>
          <p:nvPr>
            <p:ph type="title"/>
          </p:nvPr>
        </p:nvSpPr>
        <p:spPr>
          <a:prstGeom prst="rect">
            <a:avLst/>
          </a:prstGeom>
        </p:spPr>
        <p:txBody>
          <a:bodyPr/>
          <a:lstStyle/>
          <a:p>
            <a:r>
              <a:t>Working Practices</a:t>
            </a:r>
          </a:p>
        </p:txBody>
      </p:sp>
      <p:sp>
        <p:nvSpPr>
          <p:cNvPr id="206" name="Slide Subtitle"/>
          <p:cNvSpPr txBox="1">
            <a:spLocks noGrp="1"/>
          </p:cNvSpPr>
          <p:nvPr>
            <p:ph type="body" idx="21"/>
          </p:nvPr>
        </p:nvSpPr>
        <p:spPr>
          <a:prstGeom prst="rect">
            <a:avLst/>
          </a:prstGeom>
        </p:spPr>
        <p:txBody>
          <a:bodyPr/>
          <a:lstStyle/>
          <a:p>
            <a:endParaRPr/>
          </a:p>
        </p:txBody>
      </p:sp>
      <p:sp>
        <p:nvSpPr>
          <p:cNvPr id="207" name="Stress/Burnout Management - Burnout and stress played key roles in the pace of development on this project. Better time management, beyond just project timelines and development targets would likely be beneficial."/>
          <p:cNvSpPr txBox="1">
            <a:spLocks noGrp="1"/>
          </p:cNvSpPr>
          <p:nvPr>
            <p:ph type="body" idx="1"/>
          </p:nvPr>
        </p:nvSpPr>
        <p:spPr>
          <a:prstGeom prst="rect">
            <a:avLst/>
          </a:prstGeom>
        </p:spPr>
        <p:txBody>
          <a:bodyPr/>
          <a:lstStyle/>
          <a:p>
            <a:r>
              <a:rPr dirty="0"/>
              <a:t>Stress/Burnout Management - Burnout and stress played key roles in the pace of development on this project. Better time management, beyond just project timelines and development targets would likely be beneficial.</a:t>
            </a:r>
            <a:endParaRPr lang="en-US" dirty="0"/>
          </a:p>
          <a:p>
            <a:r>
              <a:rPr lang="en-NZ" dirty="0"/>
              <a:t>Time – Time was also a limiting factor in development. 16 weeks, with 2 people was likely not enough to hit some of the development targets we set at the beginning of the semester</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9" name="Scale"/>
          <p:cNvSpPr txBox="1">
            <a:spLocks noGrp="1"/>
          </p:cNvSpPr>
          <p:nvPr>
            <p:ph type="title"/>
          </p:nvPr>
        </p:nvSpPr>
        <p:spPr>
          <a:prstGeom prst="rect">
            <a:avLst/>
          </a:prstGeom>
        </p:spPr>
        <p:txBody>
          <a:bodyPr/>
          <a:lstStyle/>
          <a:p>
            <a:r>
              <a:rPr dirty="0">
                <a:solidFill>
                  <a:schemeClr val="bg1"/>
                </a:solidFill>
              </a:rPr>
              <a:t>Scale</a:t>
            </a:r>
          </a:p>
        </p:txBody>
      </p:sp>
      <p:sp>
        <p:nvSpPr>
          <p:cNvPr id="210" name="Slide Subtitle"/>
          <p:cNvSpPr txBox="1">
            <a:spLocks noGrp="1"/>
          </p:cNvSpPr>
          <p:nvPr>
            <p:ph type="body" idx="21"/>
          </p:nvPr>
        </p:nvSpPr>
        <p:spPr>
          <a:prstGeom prst="rect">
            <a:avLst/>
          </a:prstGeom>
        </p:spPr>
        <p:txBody>
          <a:bodyPr/>
          <a:lstStyle/>
          <a:p>
            <a:endParaRPr/>
          </a:p>
        </p:txBody>
      </p:sp>
      <p:sp>
        <p:nvSpPr>
          <p:cNvPr id="211" name="One issue we ran into was scale. Specifically with things such as AI development and narrative design. Narrative design was not focused on in this MVP, and this can be attributed to the amount of resources required. A team of writers and programmers will"/>
          <p:cNvSpPr txBox="1">
            <a:spLocks noGrp="1"/>
          </p:cNvSpPr>
          <p:nvPr>
            <p:ph type="body" idx="1"/>
          </p:nvPr>
        </p:nvSpPr>
        <p:spPr>
          <a:prstGeom prst="rect">
            <a:avLst/>
          </a:prstGeom>
        </p:spPr>
        <p:txBody>
          <a:bodyPr/>
          <a:lstStyle/>
          <a:p>
            <a:r>
              <a:rPr dirty="0">
                <a:solidFill>
                  <a:schemeClr val="bg1"/>
                </a:solidFill>
              </a:rPr>
              <a:t>One issue we ran into was scale. Specifically with things such as AI development and narrative design. Narrative design was not focused on in this MVP, and this can be attributed to the </a:t>
            </a:r>
            <a:r>
              <a:rPr lang="en-NZ" dirty="0">
                <a:solidFill>
                  <a:schemeClr val="bg1"/>
                </a:solidFill>
              </a:rPr>
              <a:t>number</a:t>
            </a:r>
            <a:r>
              <a:rPr dirty="0">
                <a:solidFill>
                  <a:schemeClr val="bg1"/>
                </a:solidFill>
              </a:rPr>
              <a:t> of resources required. A team of writers and programmers will often spend months, even years, focusing on how narrative and its impacts on gameplay, which is simply beyond the scope of a 16</a:t>
            </a:r>
            <a:r>
              <a:rPr lang="en-US" dirty="0">
                <a:solidFill>
                  <a:schemeClr val="bg1"/>
                </a:solidFill>
              </a:rPr>
              <a:t>-</a:t>
            </a:r>
            <a:r>
              <a:rPr dirty="0">
                <a:solidFill>
                  <a:schemeClr val="bg1"/>
                </a:solidFill>
              </a:rPr>
              <a:t>week project with two people.</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57A0916-D128-0563-CB08-CF4B346B22B0}"/>
              </a:ext>
            </a:extLst>
          </p:cNvPr>
          <p:cNvSpPr>
            <a:spLocks noGrp="1"/>
          </p:cNvSpPr>
          <p:nvPr>
            <p:ph type="body" sz="quarter" idx="21"/>
          </p:nvPr>
        </p:nvSpPr>
        <p:spPr/>
        <p:txBody>
          <a:bodyPr>
            <a:normAutofit lnSpcReduction="10000"/>
          </a:bodyPr>
          <a:lstStyle/>
          <a:p>
            <a:r>
              <a:rPr lang="en-US" dirty="0"/>
              <a:t>We have a demonstration video to show </a:t>
            </a:r>
            <a:endParaRPr lang="en-NZ" dirty="0"/>
          </a:p>
        </p:txBody>
      </p:sp>
      <p:sp>
        <p:nvSpPr>
          <p:cNvPr id="5" name="Text Placeholder 4">
            <a:extLst>
              <a:ext uri="{FF2B5EF4-FFF2-40B4-BE49-F238E27FC236}">
                <a16:creationId xmlns:a16="http://schemas.microsoft.com/office/drawing/2014/main" id="{2EF97550-D0FF-11BB-76DF-7D4734058344}"/>
              </a:ext>
            </a:extLst>
          </p:cNvPr>
          <p:cNvSpPr>
            <a:spLocks noGrp="1"/>
          </p:cNvSpPr>
          <p:nvPr>
            <p:ph type="body" sz="half" idx="1"/>
          </p:nvPr>
        </p:nvSpPr>
        <p:spPr/>
        <p:txBody>
          <a:bodyPr/>
          <a:lstStyle/>
          <a:p>
            <a:r>
              <a:rPr lang="en-US" dirty="0"/>
              <a:t>Thank you for attending our presentation</a:t>
            </a:r>
            <a:endParaRPr lang="en-NZ" dirty="0"/>
          </a:p>
        </p:txBody>
      </p:sp>
    </p:spTree>
    <p:extLst>
      <p:ext uri="{BB962C8B-B14F-4D97-AF65-F5344CB8AC3E}">
        <p14:creationId xmlns:p14="http://schemas.microsoft.com/office/powerpoint/2010/main" val="125487389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AD56EC-A336-84B7-8830-B9DA09FAEE4D}"/>
              </a:ext>
            </a:extLst>
          </p:cNvPr>
          <p:cNvSpPr>
            <a:spLocks noGrp="1"/>
          </p:cNvSpPr>
          <p:nvPr>
            <p:ph type="title"/>
          </p:nvPr>
        </p:nvSpPr>
        <p:spPr>
          <a:xfrm>
            <a:off x="1206500" y="961402"/>
            <a:ext cx="21971000" cy="1685925"/>
          </a:xfrm>
        </p:spPr>
        <p:txBody>
          <a:bodyPr/>
          <a:lstStyle/>
          <a:p>
            <a:r>
              <a:rPr lang="en-US" b="0" dirty="0">
                <a:latin typeface="Vermin Vibes 1989" panose="00000400000000000000" pitchFamily="2" charset="0"/>
              </a:rPr>
              <a:t>Astro Funk</a:t>
            </a:r>
            <a:endParaRPr lang="en-NZ" b="0" dirty="0">
              <a:latin typeface="Vermin Vibes 1989" panose="00000400000000000000" pitchFamily="2" charset="0"/>
            </a:endParaRPr>
          </a:p>
        </p:txBody>
      </p:sp>
      <p:sp>
        <p:nvSpPr>
          <p:cNvPr id="8" name="TextBox 7">
            <a:extLst>
              <a:ext uri="{FF2B5EF4-FFF2-40B4-BE49-F238E27FC236}">
                <a16:creationId xmlns:a16="http://schemas.microsoft.com/office/drawing/2014/main" id="{CE8985A5-55D6-B021-6ED8-9DBDA15E2407}"/>
              </a:ext>
            </a:extLst>
          </p:cNvPr>
          <p:cNvSpPr txBox="1"/>
          <p:nvPr/>
        </p:nvSpPr>
        <p:spPr>
          <a:xfrm>
            <a:off x="1093787" y="3529396"/>
            <a:ext cx="9907588" cy="59877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FPS RPG - first person combat focusing on ranged weapons, with hyper mobile movement, and dialogue driven player choices</a:t>
            </a:r>
          </a:p>
          <a:p>
            <a:r>
              <a:rPr lang="en-US" dirty="0"/>
              <a:t>Movement - parkour is integral to the movement, with levels being designed with verticality and movement in mind</a:t>
            </a:r>
          </a:p>
        </p:txBody>
      </p:sp>
      <p:pic>
        <p:nvPicPr>
          <p:cNvPr id="10" name="Picture 9">
            <a:extLst>
              <a:ext uri="{FF2B5EF4-FFF2-40B4-BE49-F238E27FC236}">
                <a16:creationId xmlns:a16="http://schemas.microsoft.com/office/drawing/2014/main" id="{7682B5BE-068A-437D-A9F1-B098E0528DCF}"/>
              </a:ext>
            </a:extLst>
          </p:cNvPr>
          <p:cNvPicPr>
            <a:picLocks noChangeAspect="1"/>
          </p:cNvPicPr>
          <p:nvPr/>
        </p:nvPicPr>
        <p:blipFill>
          <a:blip r:embed="rId2"/>
          <a:stretch>
            <a:fillRect/>
          </a:stretch>
        </p:blipFill>
        <p:spPr>
          <a:xfrm>
            <a:off x="11049282" y="3529396"/>
            <a:ext cx="12128218" cy="6786179"/>
          </a:xfrm>
          <a:prstGeom prst="rect">
            <a:avLst/>
          </a:prstGeom>
        </p:spPr>
      </p:pic>
    </p:spTree>
    <p:extLst>
      <p:ext uri="{BB962C8B-B14F-4D97-AF65-F5344CB8AC3E}">
        <p14:creationId xmlns:p14="http://schemas.microsoft.com/office/powerpoint/2010/main" val="358400212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5" name="Previous Development"/>
          <p:cNvSpPr txBox="1">
            <a:spLocks noGrp="1"/>
          </p:cNvSpPr>
          <p:nvPr>
            <p:ph type="title"/>
          </p:nvPr>
        </p:nvSpPr>
        <p:spPr>
          <a:prstGeom prst="rect">
            <a:avLst/>
          </a:prstGeom>
        </p:spPr>
        <p:txBody>
          <a:bodyPr/>
          <a:lstStyle/>
          <a:p>
            <a:r>
              <a:rPr dirty="0">
                <a:solidFill>
                  <a:schemeClr val="bg1"/>
                </a:solidFill>
              </a:rPr>
              <a:t>Previous Development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ore Functionality"/>
          <p:cNvSpPr txBox="1">
            <a:spLocks noGrp="1"/>
          </p:cNvSpPr>
          <p:nvPr>
            <p:ph type="title"/>
          </p:nvPr>
        </p:nvSpPr>
        <p:spPr>
          <a:prstGeom prst="rect">
            <a:avLst/>
          </a:prstGeom>
        </p:spPr>
        <p:txBody>
          <a:bodyPr/>
          <a:lstStyle/>
          <a:p>
            <a:r>
              <a:rPr dirty="0"/>
              <a:t>Core Functionality</a:t>
            </a:r>
          </a:p>
        </p:txBody>
      </p:sp>
      <p:sp>
        <p:nvSpPr>
          <p:cNvPr id="178" name="Slide Subtitle"/>
          <p:cNvSpPr txBox="1">
            <a:spLocks noGrp="1"/>
          </p:cNvSpPr>
          <p:nvPr>
            <p:ph type="body" idx="21"/>
          </p:nvPr>
        </p:nvSpPr>
        <p:spPr>
          <a:prstGeom prst="rect">
            <a:avLst/>
          </a:prstGeom>
        </p:spPr>
        <p:txBody>
          <a:bodyPr/>
          <a:lstStyle/>
          <a:p>
            <a:endParaRPr/>
          </a:p>
        </p:txBody>
      </p:sp>
      <p:sp>
        <p:nvSpPr>
          <p:cNvPr id="179" name="First Person Perspective - using true FPS where the main character has a body.…"/>
          <p:cNvSpPr txBox="1">
            <a:spLocks noGrp="1"/>
          </p:cNvSpPr>
          <p:nvPr>
            <p:ph type="body" idx="1"/>
          </p:nvPr>
        </p:nvSpPr>
        <p:spPr>
          <a:prstGeom prst="rect">
            <a:avLst/>
          </a:prstGeom>
        </p:spPr>
        <p:txBody>
          <a:bodyPr/>
          <a:lstStyle/>
          <a:p>
            <a:r>
              <a:rPr dirty="0"/>
              <a:t>First Person Perspective - using true FPS where the main character has a body.</a:t>
            </a:r>
          </a:p>
          <a:p>
            <a:r>
              <a:rPr dirty="0"/>
              <a:t>Basic Level Design - a basic test level was created. </a:t>
            </a:r>
          </a:p>
          <a:p>
            <a:r>
              <a:rPr dirty="0"/>
              <a:t>Weapon Mechanics - alternate firing modes, as well as Aim Down Sights (ADS) functionality</a:t>
            </a:r>
            <a:r>
              <a:rPr lang="en-US" dirty="0"/>
              <a:t>, reload weapon swap</a:t>
            </a:r>
            <a:endParaRPr dirty="0"/>
          </a:p>
          <a:p>
            <a:r>
              <a:rPr dirty="0"/>
              <a:t>Movement mechanics - wall running, crouching, sprinting etc.</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1" name="MVP Scope"/>
          <p:cNvSpPr txBox="1">
            <a:spLocks noGrp="1"/>
          </p:cNvSpPr>
          <p:nvPr>
            <p:ph type="title"/>
          </p:nvPr>
        </p:nvSpPr>
        <p:spPr>
          <a:prstGeom prst="rect">
            <a:avLst/>
          </a:prstGeom>
        </p:spPr>
        <p:txBody>
          <a:bodyPr/>
          <a:lstStyle/>
          <a:p>
            <a:r>
              <a:rPr dirty="0">
                <a:solidFill>
                  <a:schemeClr val="bg1"/>
                </a:solidFill>
              </a:rPr>
              <a:t>MVP Scope</a:t>
            </a:r>
          </a:p>
        </p:txBody>
      </p:sp>
      <p:sp>
        <p:nvSpPr>
          <p:cNvPr id="182" name="Slide Subtitle"/>
          <p:cNvSpPr txBox="1">
            <a:spLocks noGrp="1"/>
          </p:cNvSpPr>
          <p:nvPr>
            <p:ph type="body" idx="21"/>
          </p:nvPr>
        </p:nvSpPr>
        <p:spPr>
          <a:prstGeom prst="rect">
            <a:avLst/>
          </a:prstGeom>
        </p:spPr>
        <p:txBody>
          <a:bodyPr/>
          <a:lstStyle/>
          <a:p>
            <a:endParaRPr dirty="0"/>
          </a:p>
        </p:txBody>
      </p:sp>
      <p:sp>
        <p:nvSpPr>
          <p:cNvPr id="183" name="Core FPS Mechanics…"/>
          <p:cNvSpPr txBox="1">
            <a:spLocks noGrp="1"/>
          </p:cNvSpPr>
          <p:nvPr>
            <p:ph type="body" idx="1"/>
          </p:nvPr>
        </p:nvSpPr>
        <p:spPr>
          <a:prstGeom prst="rect">
            <a:avLst/>
          </a:prstGeom>
        </p:spPr>
        <p:txBody>
          <a:bodyPr/>
          <a:lstStyle/>
          <a:p>
            <a:pPr defTabSz="2438337"/>
            <a:r>
              <a:rPr dirty="0">
                <a:solidFill>
                  <a:schemeClr val="bg1"/>
                </a:solidFill>
              </a:rPr>
              <a:t>Core FPS Mechanics</a:t>
            </a:r>
          </a:p>
          <a:p>
            <a:pPr defTabSz="2438337"/>
            <a:r>
              <a:rPr dirty="0">
                <a:solidFill>
                  <a:schemeClr val="bg1"/>
                </a:solidFill>
              </a:rPr>
              <a:t>Level design</a:t>
            </a:r>
          </a:p>
          <a:p>
            <a:pPr defTabSz="2438337"/>
            <a:r>
              <a:rPr dirty="0">
                <a:solidFill>
                  <a:schemeClr val="bg1"/>
                </a:solidFill>
              </a:rPr>
              <a:t>Narrative design</a:t>
            </a:r>
          </a:p>
          <a:p>
            <a:pPr defTabSz="2438337"/>
            <a:r>
              <a:rPr dirty="0">
                <a:solidFill>
                  <a:schemeClr val="bg1"/>
                </a:solidFill>
              </a:rPr>
              <a:t>Creating harmony between level, FPS and narrative design</a:t>
            </a:r>
          </a:p>
          <a:p>
            <a:pPr defTabSz="2438337"/>
            <a:r>
              <a:rPr dirty="0">
                <a:solidFill>
                  <a:schemeClr val="bg1"/>
                </a:solidFill>
              </a:rPr>
              <a:t>Focusing on core features, that is easily attainable by a 2 person team</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What was achieved"/>
          <p:cNvSpPr txBox="1">
            <a:spLocks noGrp="1"/>
          </p:cNvSpPr>
          <p:nvPr>
            <p:ph type="title"/>
          </p:nvPr>
        </p:nvSpPr>
        <p:spPr>
          <a:prstGeom prst="rect">
            <a:avLst/>
          </a:prstGeom>
        </p:spPr>
        <p:txBody>
          <a:bodyPr/>
          <a:lstStyle/>
          <a:p>
            <a:r>
              <a:t>What was achieved</a:t>
            </a:r>
          </a:p>
        </p:txBody>
      </p:sp>
      <p:sp>
        <p:nvSpPr>
          <p:cNvPr id="186" name="Slide Subtitle"/>
          <p:cNvSpPr txBox="1">
            <a:spLocks noGrp="1"/>
          </p:cNvSpPr>
          <p:nvPr>
            <p:ph type="body" idx="21"/>
          </p:nvPr>
        </p:nvSpPr>
        <p:spPr>
          <a:prstGeom prst="rect">
            <a:avLst/>
          </a:prstGeom>
        </p:spPr>
        <p:txBody>
          <a:bodyPr/>
          <a:lstStyle/>
          <a:p>
            <a:endParaRPr/>
          </a:p>
        </p:txBody>
      </p:sp>
      <p:sp>
        <p:nvSpPr>
          <p:cNvPr id="187" name="Retooled FPS/Weapon mechanics - aiming fixed; sway from animations reduced, making weapon usage more accurate…"/>
          <p:cNvSpPr txBox="1">
            <a:spLocks noGrp="1"/>
          </p:cNvSpPr>
          <p:nvPr>
            <p:ph type="body" idx="1"/>
          </p:nvPr>
        </p:nvSpPr>
        <p:spPr>
          <a:prstGeom prst="rect">
            <a:avLst/>
          </a:prstGeom>
        </p:spPr>
        <p:txBody>
          <a:bodyPr/>
          <a:lstStyle/>
          <a:p>
            <a:r>
              <a:rPr lang="en-US"/>
              <a:t>Retooled FPS/Weapon mechanics - aiming fixed; sway from animations reduced, making weapon usage more accurate</a:t>
            </a:r>
          </a:p>
          <a:p>
            <a:r>
              <a:rPr lang="en-US"/>
              <a:t>NPC AI implementation - core functionality of NPC AI has been introduced, with easy paths forward for developing a complex system for narrative and gameplay purposes.</a:t>
            </a:r>
          </a:p>
          <a:p>
            <a:r>
              <a:rPr lang="en-US"/>
              <a:t>Level Design - the first level features a more vertical layout, that better fits the movement mechanics, thus providing harmony of between level and game design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9" name="MVP Development"/>
          <p:cNvSpPr txBox="1">
            <a:spLocks noGrp="1"/>
          </p:cNvSpPr>
          <p:nvPr>
            <p:ph type="title"/>
          </p:nvPr>
        </p:nvSpPr>
        <p:spPr>
          <a:prstGeom prst="rect">
            <a:avLst/>
          </a:prstGeom>
        </p:spPr>
        <p:txBody>
          <a:bodyPr/>
          <a:lstStyle/>
          <a:p>
            <a:r>
              <a:rPr dirty="0">
                <a:solidFill>
                  <a:schemeClr val="bg1"/>
                </a:solidFill>
              </a:rPr>
              <a:t>MVP Development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3A99BD-519C-2ED3-A433-26946DD20A9D}"/>
              </a:ext>
            </a:extLst>
          </p:cNvPr>
          <p:cNvSpPr>
            <a:spLocks noGrp="1"/>
          </p:cNvSpPr>
          <p:nvPr>
            <p:ph type="title"/>
          </p:nvPr>
        </p:nvSpPr>
        <p:spPr>
          <a:xfrm>
            <a:off x="1206500" y="1270000"/>
            <a:ext cx="9779000" cy="5882273"/>
          </a:xfrm>
        </p:spPr>
        <p:txBody>
          <a:bodyPr anchor="b">
            <a:normAutofit/>
          </a:bodyPr>
          <a:lstStyle/>
          <a:p>
            <a:r>
              <a:rPr lang="en-US" dirty="0"/>
              <a:t>Project Management</a:t>
            </a:r>
            <a:endParaRPr lang="en-NZ" dirty="0"/>
          </a:p>
        </p:txBody>
      </p:sp>
      <p:sp>
        <p:nvSpPr>
          <p:cNvPr id="4" name="Text Placeholder 3">
            <a:extLst>
              <a:ext uri="{FF2B5EF4-FFF2-40B4-BE49-F238E27FC236}">
                <a16:creationId xmlns:a16="http://schemas.microsoft.com/office/drawing/2014/main" id="{AB2FFFBF-B3FC-7893-832A-2242912D721F}"/>
              </a:ext>
            </a:extLst>
          </p:cNvPr>
          <p:cNvSpPr>
            <a:spLocks noGrp="1"/>
          </p:cNvSpPr>
          <p:nvPr>
            <p:ph type="body" sz="quarter" idx="1"/>
          </p:nvPr>
        </p:nvSpPr>
        <p:spPr>
          <a:xfrm>
            <a:off x="1206500" y="7060576"/>
            <a:ext cx="9779000" cy="5382403"/>
          </a:xfrm>
        </p:spPr>
        <p:txBody>
          <a:bodyPr>
            <a:normAutofit/>
          </a:bodyPr>
          <a:lstStyle/>
          <a:p>
            <a:pPr>
              <a:lnSpc>
                <a:spcPct val="90000"/>
              </a:lnSpc>
              <a:spcAft>
                <a:spcPts val="600"/>
              </a:spcAft>
            </a:pPr>
            <a:r>
              <a:rPr lang="en-US" sz="4700" dirty="0"/>
              <a:t>We created a chart, using Miro, at the beginning of development to be able to track what was not yet complete, what was yet to begin development and what was complete or in its final stage before implementation</a:t>
            </a:r>
          </a:p>
        </p:txBody>
      </p:sp>
      <p:pic>
        <p:nvPicPr>
          <p:cNvPr id="7" name="Picture 6" descr="A screenshot of a project tracking&#10;&#10;Description automatically generated">
            <a:extLst>
              <a:ext uri="{FF2B5EF4-FFF2-40B4-BE49-F238E27FC236}">
                <a16:creationId xmlns:a16="http://schemas.microsoft.com/office/drawing/2014/main" id="{A7303E45-9220-BDD7-E164-0097021663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303" y="3070886"/>
            <a:ext cx="11188406" cy="7608116"/>
          </a:xfrm>
          <a:prstGeom prst="rect">
            <a:avLst/>
          </a:prstGeom>
          <a:noFill/>
        </p:spPr>
      </p:pic>
    </p:spTree>
    <p:extLst>
      <p:ext uri="{BB962C8B-B14F-4D97-AF65-F5344CB8AC3E}">
        <p14:creationId xmlns:p14="http://schemas.microsoft.com/office/powerpoint/2010/main" val="49476052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91" name="FPS Mechanics"/>
          <p:cNvSpPr txBox="1">
            <a:spLocks noGrp="1"/>
          </p:cNvSpPr>
          <p:nvPr>
            <p:ph type="title"/>
          </p:nvPr>
        </p:nvSpPr>
        <p:spPr>
          <a:prstGeom prst="rect">
            <a:avLst/>
          </a:prstGeom>
        </p:spPr>
        <p:txBody>
          <a:bodyPr/>
          <a:lstStyle/>
          <a:p>
            <a:r>
              <a:rPr dirty="0">
                <a:solidFill>
                  <a:schemeClr val="bg1"/>
                </a:solidFill>
              </a:rPr>
              <a:t>FPS Mechanics</a:t>
            </a:r>
          </a:p>
        </p:txBody>
      </p:sp>
      <p:sp>
        <p:nvSpPr>
          <p:cNvPr id="192" name="Slide Subtitle"/>
          <p:cNvSpPr txBox="1">
            <a:spLocks noGrp="1"/>
          </p:cNvSpPr>
          <p:nvPr>
            <p:ph type="body" idx="21"/>
          </p:nvPr>
        </p:nvSpPr>
        <p:spPr>
          <a:prstGeom prst="rect">
            <a:avLst/>
          </a:prstGeom>
        </p:spPr>
        <p:txBody>
          <a:bodyPr/>
          <a:lstStyle/>
          <a:p>
            <a:endParaRPr/>
          </a:p>
        </p:txBody>
      </p:sp>
      <p:sp>
        <p:nvSpPr>
          <p:cNvPr id="193" name="Slide bullet text"/>
          <p:cNvSpPr txBox="1">
            <a:spLocks noGrp="1"/>
          </p:cNvSpPr>
          <p:nvPr>
            <p:ph type="body" idx="1"/>
          </p:nvPr>
        </p:nvSpPr>
        <p:spPr>
          <a:prstGeom prst="rect">
            <a:avLst/>
          </a:prstGeom>
        </p:spPr>
        <p:txBody>
          <a:bodyPr/>
          <a:lstStyle/>
          <a:p>
            <a:r>
              <a:rPr lang="en-US" dirty="0">
                <a:solidFill>
                  <a:schemeClr val="bg1"/>
                </a:solidFill>
              </a:rPr>
              <a:t>A lot of focus was placed on the weapon and its animations, as well as developing a usable HUD that would provide necessary information in a diegetic way (contained within the game world)</a:t>
            </a:r>
          </a:p>
          <a:p>
            <a:r>
              <a:rPr lang="en-US" dirty="0">
                <a:solidFill>
                  <a:schemeClr val="bg1"/>
                </a:solidFill>
              </a:rPr>
              <a:t>The crosshair proved to be a particularly difficult part of development, as the gun and crosshair moved at different speeds when moving the camera on the Y axis</a:t>
            </a:r>
            <a:endParaRPr dirty="0">
              <a:solidFill>
                <a:schemeClr val="bg1"/>
              </a:solidFill>
            </a:endParaRPr>
          </a:p>
        </p:txBody>
      </p:sp>
      <p:pic>
        <p:nvPicPr>
          <p:cNvPr id="2" name="Picture 1">
            <a:extLst>
              <a:ext uri="{FF2B5EF4-FFF2-40B4-BE49-F238E27FC236}">
                <a16:creationId xmlns:a16="http://schemas.microsoft.com/office/drawing/2014/main" id="{CB0CEE5C-0EDC-EC45-A266-20FE9336DF6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94735" y="8690388"/>
            <a:ext cx="5731510" cy="3974465"/>
          </a:xfrm>
          <a:prstGeom prst="rect">
            <a:avLst/>
          </a:prstGeom>
          <a:noFill/>
          <a:ln>
            <a:noFill/>
          </a:ln>
        </p:spPr>
      </p:pic>
      <p:pic>
        <p:nvPicPr>
          <p:cNvPr id="3" name="Picture 2">
            <a:extLst>
              <a:ext uri="{FF2B5EF4-FFF2-40B4-BE49-F238E27FC236}">
                <a16:creationId xmlns:a16="http://schemas.microsoft.com/office/drawing/2014/main" id="{AB8339D8-E7A4-94D0-0B48-EC88FE67DA0E}"/>
              </a:ext>
            </a:extLst>
          </p:cNvPr>
          <p:cNvPicPr>
            <a:picLocks noChangeAspect="1"/>
          </p:cNvPicPr>
          <p:nvPr/>
        </p:nvPicPr>
        <p:blipFill>
          <a:blip r:embed="rId3"/>
          <a:stretch>
            <a:fillRect/>
          </a:stretch>
        </p:blipFill>
        <p:spPr>
          <a:xfrm>
            <a:off x="15057755" y="8850726"/>
            <a:ext cx="5731510" cy="3653790"/>
          </a:xfrm>
          <a:prstGeom prst="rect">
            <a:avLst/>
          </a:prstGeom>
        </p:spPr>
      </p:pic>
      <p:pic>
        <p:nvPicPr>
          <p:cNvPr id="4" name="Picture 3" descr="A hand holding an object&#10;&#10;Description automatically generated">
            <a:extLst>
              <a:ext uri="{FF2B5EF4-FFF2-40B4-BE49-F238E27FC236}">
                <a16:creationId xmlns:a16="http://schemas.microsoft.com/office/drawing/2014/main" id="{03001529-060F-088D-FF5A-FE343C754C6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326245" y="9259031"/>
            <a:ext cx="5731510" cy="2837180"/>
          </a:xfrm>
          <a:prstGeom prst="rect">
            <a:avLst/>
          </a:prstGeom>
          <a:noFill/>
          <a:ln>
            <a:noFill/>
          </a:ln>
        </p:spPr>
      </p:pic>
    </p:spTree>
  </p:cSld>
  <p:clrMapOvr>
    <a:masterClrMapping/>
  </p:clrMapOvr>
  <p:transition spd="med"/>
</p:sld>
</file>

<file path=ppt/theme/theme1.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Helvetica Neue"/>
        <a:ea typeface="Helvetica Neue"/>
        <a:cs typeface="Helvetica Neue"/>
      </a:majorFont>
      <a:minorFont>
        <a:latin typeface="Helvetica Neue"/>
        <a:ea typeface="Helvetica Neue"/>
        <a:cs typeface="Helvetica Neue"/>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Helvetica Neue"/>
        <a:ea typeface="Helvetica Neue"/>
        <a:cs typeface="Helvetica Neue"/>
      </a:majorFont>
      <a:minorFont>
        <a:latin typeface="Helvetica Neue"/>
        <a:ea typeface="Helvetica Neue"/>
        <a:cs typeface="Helvetica Neue"/>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367</TotalTime>
  <Words>780</Words>
  <Application>Microsoft Office PowerPoint</Application>
  <PresentationFormat>Custom</PresentationFormat>
  <Paragraphs>59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Helvetica Neue</vt:lpstr>
      <vt:lpstr>Helvetica Neue Medium</vt:lpstr>
      <vt:lpstr>Vermin Vibes 1989</vt:lpstr>
      <vt:lpstr>20_BasicBlack</vt:lpstr>
      <vt:lpstr>CS302 MVP Presentation</vt:lpstr>
      <vt:lpstr>Astro Funk</vt:lpstr>
      <vt:lpstr>Previous Development</vt:lpstr>
      <vt:lpstr>Core Functionality</vt:lpstr>
      <vt:lpstr>MVP Scope</vt:lpstr>
      <vt:lpstr>What was achieved</vt:lpstr>
      <vt:lpstr>MVP Development</vt:lpstr>
      <vt:lpstr>Project Management</vt:lpstr>
      <vt:lpstr>FPS Mechanics</vt:lpstr>
      <vt:lpstr>FPS Mechanics</vt:lpstr>
      <vt:lpstr>FPS Mechanics</vt:lpstr>
      <vt:lpstr>Level Design</vt:lpstr>
      <vt:lpstr>AI and NPC Development</vt:lpstr>
      <vt:lpstr>AI and NPC Development</vt:lpstr>
      <vt:lpstr>Challenges</vt:lpstr>
      <vt:lpstr>Working Practices</vt:lpstr>
      <vt:lpstr>Scale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CS302 MVP Presentation</dc:title>
  <cp:lastModifiedBy>Sherwin Bautista</cp:lastModifiedBy>
  <cp:revision>4</cp:revision>
  <dcterms:modified xsi:type="dcterms:W3CDTF">2023-11-19T23:55:59Z</dcterms:modified>
</cp:coreProperties>
</file>